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diagrams/colors1.xml" ContentType="application/vnd.openxmlformats-officedocument.drawingml.diagramColor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diagrams/drawing1.xml" ContentType="application/vnd.ms-office.drawingml.diagramDrawing+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diagrams/quickStyle1.xml" ContentType="application/vnd.openxmlformats-officedocument.drawingml.diagramStyle+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diagrams/layout1.xml" ContentType="application/vnd.openxmlformats-officedocument.drawingml.diagram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8" r:id="rId3"/>
    <p:sldId id="257" r:id="rId4"/>
    <p:sldId id="259" r:id="rId5"/>
    <p:sldId id="260" r:id="rId6"/>
    <p:sldId id="261" r:id="rId7"/>
    <p:sldId id="262" r:id="rId8"/>
    <p:sldId id="263"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4" d="100"/>
          <a:sy n="74" d="100"/>
        </p:scale>
        <p:origin x="-1044"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426B4F2C-50F9-4164-B192-7EBC5F9E6FCA}" type="doc">
      <dgm:prSet loTypeId="urn:microsoft.com/office/officeart/2005/8/layout/venn3" loCatId="relationship" qsTypeId="urn:microsoft.com/office/officeart/2005/8/quickstyle/simple4" qsCatId="simple" csTypeId="urn:microsoft.com/office/officeart/2005/8/colors/accent1_2" csCatId="accent1" phldr="1"/>
      <dgm:spPr/>
    </dgm:pt>
    <dgm:pt modelId="{603D3352-B5B1-4C63-92B8-EA1CE62DC358}">
      <dgm:prSet phldrT="[Text]" custT="1"/>
      <dgm:spPr/>
      <dgm:t>
        <a:bodyPr/>
        <a:lstStyle/>
        <a:p>
          <a:pPr algn="ctr"/>
          <a:endParaRPr lang="en-CA" sz="2000" dirty="0" smtClean="0"/>
        </a:p>
        <a:p>
          <a:pPr algn="ctr"/>
          <a:endParaRPr lang="en-CA" sz="2000" dirty="0" smtClean="0"/>
        </a:p>
        <a:p>
          <a:pPr algn="ctr"/>
          <a:r>
            <a:rPr lang="en-CA" sz="2000" dirty="0" smtClean="0"/>
            <a:t>Federal Government</a:t>
          </a:r>
        </a:p>
        <a:p>
          <a:pPr algn="ctr"/>
          <a:r>
            <a:rPr lang="en-CA" sz="1400" dirty="0" smtClean="0"/>
            <a:t>- peace, order, good</a:t>
          </a:r>
        </a:p>
        <a:p>
          <a:pPr algn="ctr"/>
          <a:r>
            <a:rPr lang="en-CA" sz="1400" dirty="0" smtClean="0"/>
            <a:t> government</a:t>
          </a:r>
        </a:p>
        <a:p>
          <a:pPr algn="ctr"/>
          <a:r>
            <a:rPr lang="en-CA" sz="1400" dirty="0" smtClean="0"/>
            <a:t>- Public property</a:t>
          </a:r>
        </a:p>
        <a:p>
          <a:pPr algn="ctr"/>
          <a:r>
            <a:rPr lang="en-CA" sz="1400" dirty="0" smtClean="0"/>
            <a:t>- Defence</a:t>
          </a:r>
        </a:p>
        <a:p>
          <a:pPr algn="ctr"/>
          <a:r>
            <a:rPr lang="en-CA" sz="1400" dirty="0" smtClean="0"/>
            <a:t>- Regulation of </a:t>
          </a:r>
        </a:p>
        <a:p>
          <a:pPr algn="ctr"/>
          <a:r>
            <a:rPr lang="en-CA" sz="1400" dirty="0" smtClean="0"/>
            <a:t>trade</a:t>
          </a:r>
        </a:p>
        <a:p>
          <a:pPr algn="ctr"/>
          <a:r>
            <a:rPr lang="en-CA" sz="1400" dirty="0" smtClean="0"/>
            <a:t>- Post office</a:t>
          </a:r>
        </a:p>
        <a:p>
          <a:pPr algn="ctr"/>
          <a:r>
            <a:rPr lang="en-CA" sz="1400" dirty="0" smtClean="0"/>
            <a:t>- Aboriginal peoples</a:t>
          </a:r>
        </a:p>
        <a:p>
          <a:pPr algn="ctr"/>
          <a:r>
            <a:rPr lang="en-CA" sz="1400" dirty="0" smtClean="0"/>
            <a:t>- Criminal law</a:t>
          </a:r>
        </a:p>
        <a:p>
          <a:pPr algn="ctr"/>
          <a:r>
            <a:rPr lang="en-CA" sz="1400" dirty="0" smtClean="0"/>
            <a:t>- Fisheries</a:t>
          </a:r>
        </a:p>
        <a:p>
          <a:pPr algn="ctr"/>
          <a:r>
            <a:rPr lang="en-CA" sz="1400" dirty="0" smtClean="0"/>
            <a:t>- Navigation</a:t>
          </a:r>
        </a:p>
        <a:p>
          <a:pPr algn="ctr"/>
          <a:r>
            <a:rPr lang="en-CA" sz="1400" dirty="0" smtClean="0"/>
            <a:t>- Banks</a:t>
          </a:r>
        </a:p>
        <a:p>
          <a:pPr algn="ctr"/>
          <a:endParaRPr lang="en-CA" sz="1400" dirty="0" smtClean="0"/>
        </a:p>
      </dgm:t>
    </dgm:pt>
    <dgm:pt modelId="{878276C5-0BF9-444D-9CA4-BE1DDA2107FA}" type="parTrans" cxnId="{3A32436C-C368-49F2-AD21-F7CE487333A7}">
      <dgm:prSet/>
      <dgm:spPr/>
      <dgm:t>
        <a:bodyPr/>
        <a:lstStyle/>
        <a:p>
          <a:endParaRPr lang="en-CA"/>
        </a:p>
      </dgm:t>
    </dgm:pt>
    <dgm:pt modelId="{E64214E9-0760-4470-80BE-6194A5EB9C32}" type="sibTrans" cxnId="{3A32436C-C368-49F2-AD21-F7CE487333A7}">
      <dgm:prSet/>
      <dgm:spPr/>
      <dgm:t>
        <a:bodyPr/>
        <a:lstStyle/>
        <a:p>
          <a:endParaRPr lang="en-CA"/>
        </a:p>
      </dgm:t>
    </dgm:pt>
    <dgm:pt modelId="{238DC081-C024-4BCF-A6BE-05DDD37DC7A9}">
      <dgm:prSet phldrT="[Text]" custT="1"/>
      <dgm:spPr/>
      <dgm:t>
        <a:bodyPr/>
        <a:lstStyle/>
        <a:p>
          <a:pPr algn="ctr"/>
          <a:endParaRPr lang="en-CA" sz="2000" dirty="0" smtClean="0"/>
        </a:p>
        <a:p>
          <a:pPr algn="ctr"/>
          <a:r>
            <a:rPr lang="en-CA" sz="2000" dirty="0" smtClean="0"/>
            <a:t>Provincial Governments</a:t>
          </a:r>
        </a:p>
        <a:p>
          <a:pPr algn="l"/>
          <a:endParaRPr lang="en-CA" sz="2000" dirty="0" smtClean="0"/>
        </a:p>
        <a:p>
          <a:pPr algn="ctr"/>
          <a:r>
            <a:rPr lang="en-CA" sz="1400" dirty="0" smtClean="0"/>
            <a:t>- Local affairs</a:t>
          </a:r>
        </a:p>
        <a:p>
          <a:pPr algn="ctr"/>
          <a:r>
            <a:rPr lang="en-CA" sz="1400" dirty="0" smtClean="0"/>
            <a:t>- Civil law</a:t>
          </a:r>
        </a:p>
        <a:p>
          <a:pPr algn="ctr"/>
          <a:r>
            <a:rPr lang="en-CA" sz="1400" dirty="0" smtClean="0"/>
            <a:t>- Health and</a:t>
          </a:r>
        </a:p>
        <a:p>
          <a:pPr algn="ctr"/>
          <a:r>
            <a:rPr lang="en-CA" sz="1400" dirty="0" smtClean="0"/>
            <a:t> welfare</a:t>
          </a:r>
        </a:p>
        <a:p>
          <a:pPr algn="ctr"/>
          <a:r>
            <a:rPr lang="en-CA" sz="1400" dirty="0" smtClean="0"/>
            <a:t>- Education</a:t>
          </a:r>
        </a:p>
        <a:p>
          <a:pPr algn="ctr"/>
          <a:r>
            <a:rPr lang="en-CA" sz="1400" dirty="0" smtClean="0"/>
            <a:t>- Natural resources</a:t>
          </a:r>
        </a:p>
        <a:p>
          <a:pPr algn="l"/>
          <a:endParaRPr lang="en-CA" sz="1400" dirty="0" smtClean="0"/>
        </a:p>
        <a:p>
          <a:pPr algn="l"/>
          <a:endParaRPr lang="en-CA" sz="1400" dirty="0" smtClean="0"/>
        </a:p>
        <a:p>
          <a:pPr algn="l"/>
          <a:endParaRPr lang="en-CA" sz="1400" dirty="0" smtClean="0"/>
        </a:p>
        <a:p>
          <a:pPr algn="l"/>
          <a:endParaRPr lang="en-CA" sz="1400" dirty="0" smtClean="0"/>
        </a:p>
      </dgm:t>
    </dgm:pt>
    <dgm:pt modelId="{6A14F991-431A-44F9-A00F-C7DDF7FB6053}" type="parTrans" cxnId="{34E80120-1B03-4AA1-86CF-1E894743C533}">
      <dgm:prSet/>
      <dgm:spPr/>
      <dgm:t>
        <a:bodyPr/>
        <a:lstStyle/>
        <a:p>
          <a:endParaRPr lang="en-CA"/>
        </a:p>
      </dgm:t>
    </dgm:pt>
    <dgm:pt modelId="{3D235059-8C57-4862-8609-40F850851D3C}" type="sibTrans" cxnId="{34E80120-1B03-4AA1-86CF-1E894743C533}">
      <dgm:prSet/>
      <dgm:spPr/>
      <dgm:t>
        <a:bodyPr/>
        <a:lstStyle/>
        <a:p>
          <a:endParaRPr lang="en-CA"/>
        </a:p>
      </dgm:t>
    </dgm:pt>
    <dgm:pt modelId="{1FA47B14-9310-48D3-8EF4-982F3CE41BF5}" type="pres">
      <dgm:prSet presAssocID="{426B4F2C-50F9-4164-B192-7EBC5F9E6FCA}" presName="Name0" presStyleCnt="0">
        <dgm:presLayoutVars>
          <dgm:dir/>
          <dgm:resizeHandles val="exact"/>
        </dgm:presLayoutVars>
      </dgm:prSet>
      <dgm:spPr/>
    </dgm:pt>
    <dgm:pt modelId="{0A882EB9-446D-40A6-A9CE-CF32A829A200}" type="pres">
      <dgm:prSet presAssocID="{603D3352-B5B1-4C63-92B8-EA1CE62DC358}" presName="Name5" presStyleLbl="vennNode1" presStyleIdx="0" presStyleCnt="2" custLinFactNeighborX="34660">
        <dgm:presLayoutVars>
          <dgm:bulletEnabled val="1"/>
        </dgm:presLayoutVars>
      </dgm:prSet>
      <dgm:spPr/>
      <dgm:t>
        <a:bodyPr/>
        <a:lstStyle/>
        <a:p>
          <a:endParaRPr lang="en-CA"/>
        </a:p>
      </dgm:t>
    </dgm:pt>
    <dgm:pt modelId="{5523BCF4-7C8F-4A3E-9CE0-BEB3F0356D2D}" type="pres">
      <dgm:prSet presAssocID="{E64214E9-0760-4470-80BE-6194A5EB9C32}" presName="space" presStyleCnt="0"/>
      <dgm:spPr/>
    </dgm:pt>
    <dgm:pt modelId="{587043C9-8487-4259-8469-AFCB00CB0B68}" type="pres">
      <dgm:prSet presAssocID="{238DC081-C024-4BCF-A6BE-05DDD37DC7A9}" presName="Name5" presStyleLbl="vennNode1" presStyleIdx="1" presStyleCnt="2" custLinFactNeighborX="-36281">
        <dgm:presLayoutVars>
          <dgm:bulletEnabled val="1"/>
        </dgm:presLayoutVars>
      </dgm:prSet>
      <dgm:spPr/>
      <dgm:t>
        <a:bodyPr/>
        <a:lstStyle/>
        <a:p>
          <a:endParaRPr lang="en-CA"/>
        </a:p>
      </dgm:t>
    </dgm:pt>
  </dgm:ptLst>
  <dgm:cxnLst>
    <dgm:cxn modelId="{94FA4AE1-EE62-451C-AD88-49B57C0F40FA}" type="presOf" srcId="{238DC081-C024-4BCF-A6BE-05DDD37DC7A9}" destId="{587043C9-8487-4259-8469-AFCB00CB0B68}" srcOrd="0" destOrd="0" presId="urn:microsoft.com/office/officeart/2005/8/layout/venn3"/>
    <dgm:cxn modelId="{BD3061E0-5E4C-4777-A440-B9FF0270FF63}" type="presOf" srcId="{603D3352-B5B1-4C63-92B8-EA1CE62DC358}" destId="{0A882EB9-446D-40A6-A9CE-CF32A829A200}" srcOrd="0" destOrd="0" presId="urn:microsoft.com/office/officeart/2005/8/layout/venn3"/>
    <dgm:cxn modelId="{3A32436C-C368-49F2-AD21-F7CE487333A7}" srcId="{426B4F2C-50F9-4164-B192-7EBC5F9E6FCA}" destId="{603D3352-B5B1-4C63-92B8-EA1CE62DC358}" srcOrd="0" destOrd="0" parTransId="{878276C5-0BF9-444D-9CA4-BE1DDA2107FA}" sibTransId="{E64214E9-0760-4470-80BE-6194A5EB9C32}"/>
    <dgm:cxn modelId="{A62D5607-9B39-438E-BC4C-D291753934B8}" type="presOf" srcId="{426B4F2C-50F9-4164-B192-7EBC5F9E6FCA}" destId="{1FA47B14-9310-48D3-8EF4-982F3CE41BF5}" srcOrd="0" destOrd="0" presId="urn:microsoft.com/office/officeart/2005/8/layout/venn3"/>
    <dgm:cxn modelId="{34E80120-1B03-4AA1-86CF-1E894743C533}" srcId="{426B4F2C-50F9-4164-B192-7EBC5F9E6FCA}" destId="{238DC081-C024-4BCF-A6BE-05DDD37DC7A9}" srcOrd="1" destOrd="0" parTransId="{6A14F991-431A-44F9-A00F-C7DDF7FB6053}" sibTransId="{3D235059-8C57-4862-8609-40F850851D3C}"/>
    <dgm:cxn modelId="{242F1EA9-C5E0-4F2F-B027-BCB92ABDA14E}" type="presParOf" srcId="{1FA47B14-9310-48D3-8EF4-982F3CE41BF5}" destId="{0A882EB9-446D-40A6-A9CE-CF32A829A200}" srcOrd="0" destOrd="0" presId="urn:microsoft.com/office/officeart/2005/8/layout/venn3"/>
    <dgm:cxn modelId="{23F4E9B1-A6CB-44CE-BD5B-DAAA4B594BBF}" type="presParOf" srcId="{1FA47B14-9310-48D3-8EF4-982F3CE41BF5}" destId="{5523BCF4-7C8F-4A3E-9CE0-BEB3F0356D2D}" srcOrd="1" destOrd="0" presId="urn:microsoft.com/office/officeart/2005/8/layout/venn3"/>
    <dgm:cxn modelId="{C326529A-4F08-4E71-8B3B-D9A9AF5FAF3D}" type="presParOf" srcId="{1FA47B14-9310-48D3-8EF4-982F3CE41BF5}" destId="{587043C9-8487-4259-8469-AFCB00CB0B68}" srcOrd="2" destOrd="0" presId="urn:microsoft.com/office/officeart/2005/8/layout/venn3"/>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0A882EB9-446D-40A6-A9CE-CF32A829A200}">
      <dsp:nvSpPr>
        <dsp:cNvPr id="0" name=""/>
        <dsp:cNvSpPr/>
      </dsp:nvSpPr>
      <dsp:spPr>
        <a:xfrm>
          <a:off x="469735" y="694"/>
          <a:ext cx="4388048" cy="4388048"/>
        </a:xfrm>
        <a:prstGeom prst="ellipse">
          <a:avLst/>
        </a:prstGeom>
        <a:gradFill rotWithShape="0">
          <a:gsLst>
            <a:gs pos="0">
              <a:schemeClr val="accent1">
                <a:alpha val="50000"/>
                <a:hueOff val="0"/>
                <a:satOff val="0"/>
                <a:lumOff val="0"/>
                <a:alphaOff val="0"/>
                <a:tint val="98000"/>
                <a:shade val="25000"/>
                <a:satMod val="250000"/>
              </a:schemeClr>
            </a:gs>
            <a:gs pos="68000">
              <a:schemeClr val="accent1">
                <a:alpha val="50000"/>
                <a:hueOff val="0"/>
                <a:satOff val="0"/>
                <a:lumOff val="0"/>
                <a:alphaOff val="0"/>
                <a:tint val="86000"/>
                <a:satMod val="115000"/>
              </a:schemeClr>
            </a:gs>
            <a:gs pos="100000">
              <a:schemeClr val="accent1">
                <a:alpha val="50000"/>
                <a:hueOff val="0"/>
                <a:satOff val="0"/>
                <a:lumOff val="0"/>
                <a:alphaOff val="0"/>
                <a:tint val="50000"/>
                <a:satMod val="150000"/>
              </a:schemeClr>
            </a:gs>
          </a:gsLst>
          <a:path path="circle">
            <a:fillToRect l="50000" t="130000" r="50000" b="-30000"/>
          </a:path>
        </a:gradFill>
        <a:ln>
          <a:noFill/>
        </a:ln>
        <a:effectLst/>
      </dsp:spPr>
      <dsp:style>
        <a:lnRef idx="0">
          <a:scrgbClr r="0" g="0" b="0"/>
        </a:lnRef>
        <a:fillRef idx="3">
          <a:scrgbClr r="0" g="0" b="0"/>
        </a:fillRef>
        <a:effectRef idx="0">
          <a:scrgbClr r="0" g="0" b="0"/>
        </a:effectRef>
        <a:fontRef idx="minor">
          <a:schemeClr val="tx1"/>
        </a:fontRef>
      </dsp:style>
      <dsp:txBody>
        <a:bodyPr spcFirstLastPara="0" vert="horz" wrap="square" lIns="241489" tIns="25400" rIns="241489" bIns="25400" numCol="1" spcCol="1270" anchor="ctr" anchorCtr="0">
          <a:noAutofit/>
        </a:bodyPr>
        <a:lstStyle/>
        <a:p>
          <a:pPr lvl="0" algn="ctr" defTabSz="889000">
            <a:lnSpc>
              <a:spcPct val="90000"/>
            </a:lnSpc>
            <a:spcBef>
              <a:spcPct val="0"/>
            </a:spcBef>
            <a:spcAft>
              <a:spcPct val="35000"/>
            </a:spcAft>
          </a:pPr>
          <a:endParaRPr lang="en-CA" sz="2000" kern="1200" dirty="0" smtClean="0"/>
        </a:p>
        <a:p>
          <a:pPr lvl="0" algn="ctr" defTabSz="889000">
            <a:lnSpc>
              <a:spcPct val="90000"/>
            </a:lnSpc>
            <a:spcBef>
              <a:spcPct val="0"/>
            </a:spcBef>
            <a:spcAft>
              <a:spcPct val="35000"/>
            </a:spcAft>
          </a:pPr>
          <a:endParaRPr lang="en-CA" sz="2000" kern="1200" dirty="0" smtClean="0"/>
        </a:p>
        <a:p>
          <a:pPr lvl="0" algn="ctr" defTabSz="889000">
            <a:lnSpc>
              <a:spcPct val="90000"/>
            </a:lnSpc>
            <a:spcBef>
              <a:spcPct val="0"/>
            </a:spcBef>
            <a:spcAft>
              <a:spcPct val="35000"/>
            </a:spcAft>
          </a:pPr>
          <a:r>
            <a:rPr lang="en-CA" sz="2000" kern="1200" dirty="0" smtClean="0"/>
            <a:t>Federal Government</a:t>
          </a:r>
        </a:p>
        <a:p>
          <a:pPr lvl="0" algn="ctr" defTabSz="889000">
            <a:lnSpc>
              <a:spcPct val="90000"/>
            </a:lnSpc>
            <a:spcBef>
              <a:spcPct val="0"/>
            </a:spcBef>
            <a:spcAft>
              <a:spcPct val="35000"/>
            </a:spcAft>
          </a:pPr>
          <a:r>
            <a:rPr lang="en-CA" sz="1400" kern="1200" dirty="0" smtClean="0"/>
            <a:t>- peace, order, good</a:t>
          </a:r>
        </a:p>
        <a:p>
          <a:pPr lvl="0" algn="ctr" defTabSz="889000">
            <a:lnSpc>
              <a:spcPct val="90000"/>
            </a:lnSpc>
            <a:spcBef>
              <a:spcPct val="0"/>
            </a:spcBef>
            <a:spcAft>
              <a:spcPct val="35000"/>
            </a:spcAft>
          </a:pPr>
          <a:r>
            <a:rPr lang="en-CA" sz="1400" kern="1200" dirty="0" smtClean="0"/>
            <a:t> government</a:t>
          </a:r>
        </a:p>
        <a:p>
          <a:pPr lvl="0" algn="ctr" defTabSz="889000">
            <a:lnSpc>
              <a:spcPct val="90000"/>
            </a:lnSpc>
            <a:spcBef>
              <a:spcPct val="0"/>
            </a:spcBef>
            <a:spcAft>
              <a:spcPct val="35000"/>
            </a:spcAft>
          </a:pPr>
          <a:r>
            <a:rPr lang="en-CA" sz="1400" kern="1200" dirty="0" smtClean="0"/>
            <a:t>- Public property</a:t>
          </a:r>
        </a:p>
        <a:p>
          <a:pPr lvl="0" algn="ctr" defTabSz="889000">
            <a:lnSpc>
              <a:spcPct val="90000"/>
            </a:lnSpc>
            <a:spcBef>
              <a:spcPct val="0"/>
            </a:spcBef>
            <a:spcAft>
              <a:spcPct val="35000"/>
            </a:spcAft>
          </a:pPr>
          <a:r>
            <a:rPr lang="en-CA" sz="1400" kern="1200" dirty="0" smtClean="0"/>
            <a:t>- Defence</a:t>
          </a:r>
        </a:p>
        <a:p>
          <a:pPr lvl="0" algn="ctr" defTabSz="889000">
            <a:lnSpc>
              <a:spcPct val="90000"/>
            </a:lnSpc>
            <a:spcBef>
              <a:spcPct val="0"/>
            </a:spcBef>
            <a:spcAft>
              <a:spcPct val="35000"/>
            </a:spcAft>
          </a:pPr>
          <a:r>
            <a:rPr lang="en-CA" sz="1400" kern="1200" dirty="0" smtClean="0"/>
            <a:t>- Regulation of </a:t>
          </a:r>
        </a:p>
        <a:p>
          <a:pPr lvl="0" algn="ctr" defTabSz="889000">
            <a:lnSpc>
              <a:spcPct val="90000"/>
            </a:lnSpc>
            <a:spcBef>
              <a:spcPct val="0"/>
            </a:spcBef>
            <a:spcAft>
              <a:spcPct val="35000"/>
            </a:spcAft>
          </a:pPr>
          <a:r>
            <a:rPr lang="en-CA" sz="1400" kern="1200" dirty="0" smtClean="0"/>
            <a:t>trade</a:t>
          </a:r>
        </a:p>
        <a:p>
          <a:pPr lvl="0" algn="ctr" defTabSz="889000">
            <a:lnSpc>
              <a:spcPct val="90000"/>
            </a:lnSpc>
            <a:spcBef>
              <a:spcPct val="0"/>
            </a:spcBef>
            <a:spcAft>
              <a:spcPct val="35000"/>
            </a:spcAft>
          </a:pPr>
          <a:r>
            <a:rPr lang="en-CA" sz="1400" kern="1200" dirty="0" smtClean="0"/>
            <a:t>- Post office</a:t>
          </a:r>
        </a:p>
        <a:p>
          <a:pPr lvl="0" algn="ctr" defTabSz="889000">
            <a:lnSpc>
              <a:spcPct val="90000"/>
            </a:lnSpc>
            <a:spcBef>
              <a:spcPct val="0"/>
            </a:spcBef>
            <a:spcAft>
              <a:spcPct val="35000"/>
            </a:spcAft>
          </a:pPr>
          <a:r>
            <a:rPr lang="en-CA" sz="1400" kern="1200" dirty="0" smtClean="0"/>
            <a:t>- Aboriginal peoples</a:t>
          </a:r>
        </a:p>
        <a:p>
          <a:pPr lvl="0" algn="ctr" defTabSz="889000">
            <a:lnSpc>
              <a:spcPct val="90000"/>
            </a:lnSpc>
            <a:spcBef>
              <a:spcPct val="0"/>
            </a:spcBef>
            <a:spcAft>
              <a:spcPct val="35000"/>
            </a:spcAft>
          </a:pPr>
          <a:r>
            <a:rPr lang="en-CA" sz="1400" kern="1200" dirty="0" smtClean="0"/>
            <a:t>- Criminal law</a:t>
          </a:r>
        </a:p>
        <a:p>
          <a:pPr lvl="0" algn="ctr" defTabSz="889000">
            <a:lnSpc>
              <a:spcPct val="90000"/>
            </a:lnSpc>
            <a:spcBef>
              <a:spcPct val="0"/>
            </a:spcBef>
            <a:spcAft>
              <a:spcPct val="35000"/>
            </a:spcAft>
          </a:pPr>
          <a:r>
            <a:rPr lang="en-CA" sz="1400" kern="1200" dirty="0" smtClean="0"/>
            <a:t>- Fisheries</a:t>
          </a:r>
        </a:p>
        <a:p>
          <a:pPr lvl="0" algn="ctr" defTabSz="889000">
            <a:lnSpc>
              <a:spcPct val="90000"/>
            </a:lnSpc>
            <a:spcBef>
              <a:spcPct val="0"/>
            </a:spcBef>
            <a:spcAft>
              <a:spcPct val="35000"/>
            </a:spcAft>
          </a:pPr>
          <a:r>
            <a:rPr lang="en-CA" sz="1400" kern="1200" dirty="0" smtClean="0"/>
            <a:t>- Navigation</a:t>
          </a:r>
        </a:p>
        <a:p>
          <a:pPr lvl="0" algn="ctr" defTabSz="889000">
            <a:lnSpc>
              <a:spcPct val="90000"/>
            </a:lnSpc>
            <a:spcBef>
              <a:spcPct val="0"/>
            </a:spcBef>
            <a:spcAft>
              <a:spcPct val="35000"/>
            </a:spcAft>
          </a:pPr>
          <a:r>
            <a:rPr lang="en-CA" sz="1400" kern="1200" dirty="0" smtClean="0"/>
            <a:t>- Banks</a:t>
          </a:r>
        </a:p>
        <a:p>
          <a:pPr lvl="0" algn="ctr" defTabSz="889000">
            <a:lnSpc>
              <a:spcPct val="90000"/>
            </a:lnSpc>
            <a:spcBef>
              <a:spcPct val="0"/>
            </a:spcBef>
            <a:spcAft>
              <a:spcPct val="35000"/>
            </a:spcAft>
          </a:pPr>
          <a:endParaRPr lang="en-CA" sz="1400" kern="1200" dirty="0" smtClean="0"/>
        </a:p>
      </dsp:txBody>
      <dsp:txXfrm>
        <a:off x="469735" y="694"/>
        <a:ext cx="4388048" cy="4388048"/>
      </dsp:txXfrm>
    </dsp:sp>
    <dsp:sp modelId="{587043C9-8487-4259-8469-AFCB00CB0B68}">
      <dsp:nvSpPr>
        <dsp:cNvPr id="0" name=""/>
        <dsp:cNvSpPr/>
      </dsp:nvSpPr>
      <dsp:spPr>
        <a:xfrm>
          <a:off x="3357589" y="694"/>
          <a:ext cx="4388048" cy="4388048"/>
        </a:xfrm>
        <a:prstGeom prst="ellipse">
          <a:avLst/>
        </a:prstGeom>
        <a:gradFill rotWithShape="0">
          <a:gsLst>
            <a:gs pos="0">
              <a:schemeClr val="accent1">
                <a:alpha val="50000"/>
                <a:hueOff val="0"/>
                <a:satOff val="0"/>
                <a:lumOff val="0"/>
                <a:alphaOff val="0"/>
                <a:tint val="98000"/>
                <a:shade val="25000"/>
                <a:satMod val="250000"/>
              </a:schemeClr>
            </a:gs>
            <a:gs pos="68000">
              <a:schemeClr val="accent1">
                <a:alpha val="50000"/>
                <a:hueOff val="0"/>
                <a:satOff val="0"/>
                <a:lumOff val="0"/>
                <a:alphaOff val="0"/>
                <a:tint val="86000"/>
                <a:satMod val="115000"/>
              </a:schemeClr>
            </a:gs>
            <a:gs pos="100000">
              <a:schemeClr val="accent1">
                <a:alpha val="50000"/>
                <a:hueOff val="0"/>
                <a:satOff val="0"/>
                <a:lumOff val="0"/>
                <a:alphaOff val="0"/>
                <a:tint val="50000"/>
                <a:satMod val="150000"/>
              </a:schemeClr>
            </a:gs>
          </a:gsLst>
          <a:path path="circle">
            <a:fillToRect l="50000" t="130000" r="50000" b="-30000"/>
          </a:path>
        </a:gradFill>
        <a:ln>
          <a:noFill/>
        </a:ln>
        <a:effectLst/>
      </dsp:spPr>
      <dsp:style>
        <a:lnRef idx="0">
          <a:scrgbClr r="0" g="0" b="0"/>
        </a:lnRef>
        <a:fillRef idx="3">
          <a:scrgbClr r="0" g="0" b="0"/>
        </a:fillRef>
        <a:effectRef idx="0">
          <a:scrgbClr r="0" g="0" b="0"/>
        </a:effectRef>
        <a:fontRef idx="minor">
          <a:schemeClr val="tx1"/>
        </a:fontRef>
      </dsp:style>
      <dsp:txBody>
        <a:bodyPr spcFirstLastPara="0" vert="horz" wrap="square" lIns="241489" tIns="25400" rIns="241489" bIns="25400" numCol="1" spcCol="1270" anchor="ctr" anchorCtr="0">
          <a:noAutofit/>
        </a:bodyPr>
        <a:lstStyle/>
        <a:p>
          <a:pPr lvl="0" algn="ctr" defTabSz="889000">
            <a:lnSpc>
              <a:spcPct val="90000"/>
            </a:lnSpc>
            <a:spcBef>
              <a:spcPct val="0"/>
            </a:spcBef>
            <a:spcAft>
              <a:spcPct val="35000"/>
            </a:spcAft>
          </a:pPr>
          <a:endParaRPr lang="en-CA" sz="2000" kern="1200" dirty="0" smtClean="0"/>
        </a:p>
        <a:p>
          <a:pPr lvl="0" algn="ctr" defTabSz="889000">
            <a:lnSpc>
              <a:spcPct val="90000"/>
            </a:lnSpc>
            <a:spcBef>
              <a:spcPct val="0"/>
            </a:spcBef>
            <a:spcAft>
              <a:spcPct val="35000"/>
            </a:spcAft>
          </a:pPr>
          <a:r>
            <a:rPr lang="en-CA" sz="2000" kern="1200" dirty="0" smtClean="0"/>
            <a:t>Provincial Governments</a:t>
          </a:r>
        </a:p>
        <a:p>
          <a:pPr lvl="0" algn="l" defTabSz="889000">
            <a:lnSpc>
              <a:spcPct val="90000"/>
            </a:lnSpc>
            <a:spcBef>
              <a:spcPct val="0"/>
            </a:spcBef>
            <a:spcAft>
              <a:spcPct val="35000"/>
            </a:spcAft>
          </a:pPr>
          <a:endParaRPr lang="en-CA" sz="2000" kern="1200" dirty="0" smtClean="0"/>
        </a:p>
        <a:p>
          <a:pPr lvl="0" algn="ctr" defTabSz="889000">
            <a:lnSpc>
              <a:spcPct val="90000"/>
            </a:lnSpc>
            <a:spcBef>
              <a:spcPct val="0"/>
            </a:spcBef>
            <a:spcAft>
              <a:spcPct val="35000"/>
            </a:spcAft>
          </a:pPr>
          <a:r>
            <a:rPr lang="en-CA" sz="1400" kern="1200" dirty="0" smtClean="0"/>
            <a:t>- Local affairs</a:t>
          </a:r>
        </a:p>
        <a:p>
          <a:pPr lvl="0" algn="ctr" defTabSz="889000">
            <a:lnSpc>
              <a:spcPct val="90000"/>
            </a:lnSpc>
            <a:spcBef>
              <a:spcPct val="0"/>
            </a:spcBef>
            <a:spcAft>
              <a:spcPct val="35000"/>
            </a:spcAft>
          </a:pPr>
          <a:r>
            <a:rPr lang="en-CA" sz="1400" kern="1200" dirty="0" smtClean="0"/>
            <a:t>- Civil law</a:t>
          </a:r>
        </a:p>
        <a:p>
          <a:pPr lvl="0" algn="ctr" defTabSz="889000">
            <a:lnSpc>
              <a:spcPct val="90000"/>
            </a:lnSpc>
            <a:spcBef>
              <a:spcPct val="0"/>
            </a:spcBef>
            <a:spcAft>
              <a:spcPct val="35000"/>
            </a:spcAft>
          </a:pPr>
          <a:r>
            <a:rPr lang="en-CA" sz="1400" kern="1200" dirty="0" smtClean="0"/>
            <a:t>- Health and</a:t>
          </a:r>
        </a:p>
        <a:p>
          <a:pPr lvl="0" algn="ctr" defTabSz="889000">
            <a:lnSpc>
              <a:spcPct val="90000"/>
            </a:lnSpc>
            <a:spcBef>
              <a:spcPct val="0"/>
            </a:spcBef>
            <a:spcAft>
              <a:spcPct val="35000"/>
            </a:spcAft>
          </a:pPr>
          <a:r>
            <a:rPr lang="en-CA" sz="1400" kern="1200" dirty="0" smtClean="0"/>
            <a:t> welfare</a:t>
          </a:r>
        </a:p>
        <a:p>
          <a:pPr lvl="0" algn="ctr" defTabSz="889000">
            <a:lnSpc>
              <a:spcPct val="90000"/>
            </a:lnSpc>
            <a:spcBef>
              <a:spcPct val="0"/>
            </a:spcBef>
            <a:spcAft>
              <a:spcPct val="35000"/>
            </a:spcAft>
          </a:pPr>
          <a:r>
            <a:rPr lang="en-CA" sz="1400" kern="1200" dirty="0" smtClean="0"/>
            <a:t>- Education</a:t>
          </a:r>
        </a:p>
        <a:p>
          <a:pPr lvl="0" algn="ctr" defTabSz="889000">
            <a:lnSpc>
              <a:spcPct val="90000"/>
            </a:lnSpc>
            <a:spcBef>
              <a:spcPct val="0"/>
            </a:spcBef>
            <a:spcAft>
              <a:spcPct val="35000"/>
            </a:spcAft>
          </a:pPr>
          <a:r>
            <a:rPr lang="en-CA" sz="1400" kern="1200" dirty="0" smtClean="0"/>
            <a:t>- Natural resources</a:t>
          </a:r>
        </a:p>
        <a:p>
          <a:pPr lvl="0" algn="l" defTabSz="889000">
            <a:lnSpc>
              <a:spcPct val="90000"/>
            </a:lnSpc>
            <a:spcBef>
              <a:spcPct val="0"/>
            </a:spcBef>
            <a:spcAft>
              <a:spcPct val="35000"/>
            </a:spcAft>
          </a:pPr>
          <a:endParaRPr lang="en-CA" sz="1400" kern="1200" dirty="0" smtClean="0"/>
        </a:p>
        <a:p>
          <a:pPr lvl="0" algn="l" defTabSz="889000">
            <a:lnSpc>
              <a:spcPct val="90000"/>
            </a:lnSpc>
            <a:spcBef>
              <a:spcPct val="0"/>
            </a:spcBef>
            <a:spcAft>
              <a:spcPct val="35000"/>
            </a:spcAft>
          </a:pPr>
          <a:endParaRPr lang="en-CA" sz="1400" kern="1200" dirty="0" smtClean="0"/>
        </a:p>
        <a:p>
          <a:pPr lvl="0" algn="l" defTabSz="889000">
            <a:lnSpc>
              <a:spcPct val="90000"/>
            </a:lnSpc>
            <a:spcBef>
              <a:spcPct val="0"/>
            </a:spcBef>
            <a:spcAft>
              <a:spcPct val="35000"/>
            </a:spcAft>
          </a:pPr>
          <a:endParaRPr lang="en-CA" sz="1400" kern="1200" dirty="0" smtClean="0"/>
        </a:p>
        <a:p>
          <a:pPr lvl="0" algn="l" defTabSz="889000">
            <a:lnSpc>
              <a:spcPct val="90000"/>
            </a:lnSpc>
            <a:spcBef>
              <a:spcPct val="0"/>
            </a:spcBef>
            <a:spcAft>
              <a:spcPct val="35000"/>
            </a:spcAft>
          </a:pPr>
          <a:endParaRPr lang="en-CA" sz="1400" kern="1200" dirty="0" smtClean="0"/>
        </a:p>
      </dsp:txBody>
      <dsp:txXfrm>
        <a:off x="3357589" y="694"/>
        <a:ext cx="4388048" cy="4388048"/>
      </dsp:txXfrm>
    </dsp:sp>
  </dsp:spTree>
</dsp:drawing>
</file>

<file path=ppt/diagrams/layout1.xml><?xml version="1.0" encoding="utf-8"?>
<dgm:layoutDef xmlns:dgm="http://schemas.openxmlformats.org/drawingml/2006/diagram" xmlns:a="http://schemas.openxmlformats.org/drawingml/2006/main" uniqueId="urn:microsoft.com/office/officeart/2005/8/layout/venn3">
  <dgm:title val=""/>
  <dgm:desc val=""/>
  <dgm:catLst>
    <dgm:cat type="relationship" pri="29000"/>
  </dgm:catLst>
  <dgm:samp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param type="fallback" val="2D"/>
        </dgm:alg>
      </dgm:if>
      <dgm:else name="Name3">
        <dgm:alg type="lin">
          <dgm:param type="fallback" val="2D"/>
          <dgm:param type="linDir" val="fromR"/>
        </dgm:alg>
      </dgm:else>
    </dgm:choose>
    <dgm:shape xmlns:r="http://schemas.openxmlformats.org/officeDocument/2006/relationships" r:blip="">
      <dgm:adjLst/>
    </dgm:shape>
    <dgm:presOf/>
    <dgm:constrLst>
      <dgm:constr type="w" for="ch" ptType="node" refType="w"/>
      <dgm:constr type="h" for="ch" ptType="node" refType="w" refFor="ch" refPtType="node"/>
      <dgm:constr type="w" for="ch" forName="space" refType="w" refFor="ch" refPtType="node" fact="-0.2"/>
      <dgm:constr type="primFontSz" for="ch" ptType="node" op="equ" val="65"/>
    </dgm:constrLst>
    <dgm:ruleLst/>
    <dgm:forEach name="Name4" axis="ch" ptType="node">
      <dgm:layoutNode name="Name5" styleLbl="vennNode1">
        <dgm:varLst>
          <dgm:bulletEnabled val="1"/>
        </dgm:varLst>
        <dgm:alg type="tx">
          <dgm:param type="txAnchorVertCh" val="mid"/>
          <dgm:param type="txAnchorHorzCh" val="ctr"/>
        </dgm:alg>
        <dgm:shape xmlns:r="http://schemas.openxmlformats.org/officeDocument/2006/relationships" type="ellipse" r:blip="">
          <dgm:adjLst/>
        </dgm:shape>
        <dgm:presOf axis="desOrSelf" ptType="node"/>
        <dgm:constrLst>
          <dgm:constr type="tMarg" refType="primFontSz" fact="0.1"/>
          <dgm:constr type="bMarg" refType="primFontSz" fact="0.1"/>
          <dgm:constr type="lMarg" refType="w" fact="0.156"/>
          <dgm:constr type="rMarg" refType="w" fact="0.156"/>
        </dgm:constrLst>
        <dgm:ruleLst>
          <dgm:rule type="primFontSz" val="5" fact="NaN" max="NaN"/>
        </dgm:ruleLst>
      </dgm:layoutNode>
      <dgm:forEach name="Name6"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E17B38CA-AEA1-4A0F-9786-6F89E069EA94}" type="datetimeFigureOut">
              <a:rPr lang="en-US" smtClean="0"/>
              <a:pPr/>
              <a:t>6/4/2010</a:t>
            </a:fld>
            <a:endParaRPr lang="en-CA"/>
          </a:p>
        </p:txBody>
      </p:sp>
      <p:sp>
        <p:nvSpPr>
          <p:cNvPr id="19" name="Footer Placeholder 18"/>
          <p:cNvSpPr>
            <a:spLocks noGrp="1"/>
          </p:cNvSpPr>
          <p:nvPr>
            <p:ph type="ftr" sz="quarter" idx="11"/>
          </p:nvPr>
        </p:nvSpPr>
        <p:spPr/>
        <p:txBody>
          <a:bodyPr/>
          <a:lstStyle/>
          <a:p>
            <a:endParaRPr lang="en-CA"/>
          </a:p>
        </p:txBody>
      </p:sp>
      <p:sp>
        <p:nvSpPr>
          <p:cNvPr id="27" name="Slide Number Placeholder 26"/>
          <p:cNvSpPr>
            <a:spLocks noGrp="1"/>
          </p:cNvSpPr>
          <p:nvPr>
            <p:ph type="sldNum" sz="quarter" idx="12"/>
          </p:nvPr>
        </p:nvSpPr>
        <p:spPr/>
        <p:txBody>
          <a:bodyPr/>
          <a:lstStyle/>
          <a:p>
            <a:fld id="{D78186FD-CDBD-4129-A295-4B8F584E9867}" type="slidenum">
              <a:rPr lang="en-CA" smtClean="0"/>
              <a:pPr/>
              <a:t>‹#›</a:t>
            </a:fld>
            <a:endParaRPr lang="en-CA"/>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17B38CA-AEA1-4A0F-9786-6F89E069EA94}" type="datetimeFigureOut">
              <a:rPr lang="en-US" smtClean="0"/>
              <a:pPr/>
              <a:t>6/4/2010</a:t>
            </a:fld>
            <a:endParaRPr lang="en-CA"/>
          </a:p>
        </p:txBody>
      </p:sp>
      <p:sp>
        <p:nvSpPr>
          <p:cNvPr id="5" name="Footer Placeholder 4"/>
          <p:cNvSpPr>
            <a:spLocks noGrp="1"/>
          </p:cNvSpPr>
          <p:nvPr>
            <p:ph type="ftr" sz="quarter" idx="11"/>
          </p:nvPr>
        </p:nvSpPr>
        <p:spPr/>
        <p:txBody>
          <a:bodyPr/>
          <a:lstStyle/>
          <a:p>
            <a:endParaRPr lang="en-CA"/>
          </a:p>
        </p:txBody>
      </p:sp>
      <p:sp>
        <p:nvSpPr>
          <p:cNvPr id="6" name="Slide Number Placeholder 5"/>
          <p:cNvSpPr>
            <a:spLocks noGrp="1"/>
          </p:cNvSpPr>
          <p:nvPr>
            <p:ph type="sldNum" sz="quarter" idx="12"/>
          </p:nvPr>
        </p:nvSpPr>
        <p:spPr/>
        <p:txBody>
          <a:bodyPr/>
          <a:lstStyle/>
          <a:p>
            <a:fld id="{D78186FD-CDBD-4129-A295-4B8F584E9867}" type="slidenum">
              <a:rPr lang="en-CA" smtClean="0"/>
              <a:pPr/>
              <a:t>‹#›</a:t>
            </a:fld>
            <a:endParaRPr lang="en-C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17B38CA-AEA1-4A0F-9786-6F89E069EA94}" type="datetimeFigureOut">
              <a:rPr lang="en-US" smtClean="0"/>
              <a:pPr/>
              <a:t>6/4/2010</a:t>
            </a:fld>
            <a:endParaRPr lang="en-CA"/>
          </a:p>
        </p:txBody>
      </p:sp>
      <p:sp>
        <p:nvSpPr>
          <p:cNvPr id="5" name="Footer Placeholder 4"/>
          <p:cNvSpPr>
            <a:spLocks noGrp="1"/>
          </p:cNvSpPr>
          <p:nvPr>
            <p:ph type="ftr" sz="quarter" idx="11"/>
          </p:nvPr>
        </p:nvSpPr>
        <p:spPr/>
        <p:txBody>
          <a:bodyPr/>
          <a:lstStyle/>
          <a:p>
            <a:endParaRPr lang="en-CA"/>
          </a:p>
        </p:txBody>
      </p:sp>
      <p:sp>
        <p:nvSpPr>
          <p:cNvPr id="6" name="Slide Number Placeholder 5"/>
          <p:cNvSpPr>
            <a:spLocks noGrp="1"/>
          </p:cNvSpPr>
          <p:nvPr>
            <p:ph type="sldNum" sz="quarter" idx="12"/>
          </p:nvPr>
        </p:nvSpPr>
        <p:spPr/>
        <p:txBody>
          <a:bodyPr/>
          <a:lstStyle/>
          <a:p>
            <a:fld id="{D78186FD-CDBD-4129-A295-4B8F584E9867}" type="slidenum">
              <a:rPr lang="en-CA" smtClean="0"/>
              <a:pPr/>
              <a:t>‹#›</a:t>
            </a:fld>
            <a:endParaRPr lang="en-C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17B38CA-AEA1-4A0F-9786-6F89E069EA94}" type="datetimeFigureOut">
              <a:rPr lang="en-US" smtClean="0"/>
              <a:pPr/>
              <a:t>6/4/2010</a:t>
            </a:fld>
            <a:endParaRPr lang="en-CA"/>
          </a:p>
        </p:txBody>
      </p:sp>
      <p:sp>
        <p:nvSpPr>
          <p:cNvPr id="5" name="Footer Placeholder 4"/>
          <p:cNvSpPr>
            <a:spLocks noGrp="1"/>
          </p:cNvSpPr>
          <p:nvPr>
            <p:ph type="ftr" sz="quarter" idx="11"/>
          </p:nvPr>
        </p:nvSpPr>
        <p:spPr/>
        <p:txBody>
          <a:bodyPr/>
          <a:lstStyle/>
          <a:p>
            <a:endParaRPr lang="en-CA"/>
          </a:p>
        </p:txBody>
      </p:sp>
      <p:sp>
        <p:nvSpPr>
          <p:cNvPr id="6" name="Slide Number Placeholder 5"/>
          <p:cNvSpPr>
            <a:spLocks noGrp="1"/>
          </p:cNvSpPr>
          <p:nvPr>
            <p:ph type="sldNum" sz="quarter" idx="12"/>
          </p:nvPr>
        </p:nvSpPr>
        <p:spPr/>
        <p:txBody>
          <a:bodyPr/>
          <a:lstStyle/>
          <a:p>
            <a:fld id="{D78186FD-CDBD-4129-A295-4B8F584E9867}" type="slidenum">
              <a:rPr lang="en-CA" smtClean="0"/>
              <a:pPr/>
              <a:t>‹#›</a:t>
            </a:fld>
            <a:endParaRPr lang="en-C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E17B38CA-AEA1-4A0F-9786-6F89E069EA94}" type="datetimeFigureOut">
              <a:rPr lang="en-US" smtClean="0"/>
              <a:pPr/>
              <a:t>6/4/2010</a:t>
            </a:fld>
            <a:endParaRPr lang="en-CA"/>
          </a:p>
        </p:txBody>
      </p:sp>
      <p:sp>
        <p:nvSpPr>
          <p:cNvPr id="5" name="Footer Placeholder 4"/>
          <p:cNvSpPr>
            <a:spLocks noGrp="1"/>
          </p:cNvSpPr>
          <p:nvPr>
            <p:ph type="ftr" sz="quarter" idx="11"/>
          </p:nvPr>
        </p:nvSpPr>
        <p:spPr/>
        <p:txBody>
          <a:bodyPr/>
          <a:lstStyle/>
          <a:p>
            <a:endParaRPr lang="en-CA"/>
          </a:p>
        </p:txBody>
      </p:sp>
      <p:sp>
        <p:nvSpPr>
          <p:cNvPr id="6" name="Slide Number Placeholder 5"/>
          <p:cNvSpPr>
            <a:spLocks noGrp="1"/>
          </p:cNvSpPr>
          <p:nvPr>
            <p:ph type="sldNum" sz="quarter" idx="12"/>
          </p:nvPr>
        </p:nvSpPr>
        <p:spPr/>
        <p:txBody>
          <a:bodyPr/>
          <a:lstStyle/>
          <a:p>
            <a:fld id="{D78186FD-CDBD-4129-A295-4B8F584E9867}" type="slidenum">
              <a:rPr lang="en-CA" smtClean="0"/>
              <a:pPr/>
              <a:t>‹#›</a:t>
            </a:fld>
            <a:endParaRPr lang="en-CA"/>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17B38CA-AEA1-4A0F-9786-6F89E069EA94}" type="datetimeFigureOut">
              <a:rPr lang="en-US" smtClean="0"/>
              <a:pPr/>
              <a:t>6/4/2010</a:t>
            </a:fld>
            <a:endParaRPr lang="en-CA"/>
          </a:p>
        </p:txBody>
      </p:sp>
      <p:sp>
        <p:nvSpPr>
          <p:cNvPr id="6" name="Footer Placeholder 5"/>
          <p:cNvSpPr>
            <a:spLocks noGrp="1"/>
          </p:cNvSpPr>
          <p:nvPr>
            <p:ph type="ftr" sz="quarter" idx="11"/>
          </p:nvPr>
        </p:nvSpPr>
        <p:spPr/>
        <p:txBody>
          <a:bodyPr/>
          <a:lstStyle/>
          <a:p>
            <a:endParaRPr lang="en-CA"/>
          </a:p>
        </p:txBody>
      </p:sp>
      <p:sp>
        <p:nvSpPr>
          <p:cNvPr id="7" name="Slide Number Placeholder 6"/>
          <p:cNvSpPr>
            <a:spLocks noGrp="1"/>
          </p:cNvSpPr>
          <p:nvPr>
            <p:ph type="sldNum" sz="quarter" idx="12"/>
          </p:nvPr>
        </p:nvSpPr>
        <p:spPr/>
        <p:txBody>
          <a:bodyPr/>
          <a:lstStyle/>
          <a:p>
            <a:fld id="{D78186FD-CDBD-4129-A295-4B8F584E9867}" type="slidenum">
              <a:rPr lang="en-CA" smtClean="0"/>
              <a:pPr/>
              <a:t>‹#›</a:t>
            </a:fld>
            <a:endParaRPr lang="en-C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E17B38CA-AEA1-4A0F-9786-6F89E069EA94}" type="datetimeFigureOut">
              <a:rPr lang="en-US" smtClean="0"/>
              <a:pPr/>
              <a:t>6/4/2010</a:t>
            </a:fld>
            <a:endParaRPr lang="en-CA"/>
          </a:p>
        </p:txBody>
      </p:sp>
      <p:sp>
        <p:nvSpPr>
          <p:cNvPr id="8" name="Footer Placeholder 7"/>
          <p:cNvSpPr>
            <a:spLocks noGrp="1"/>
          </p:cNvSpPr>
          <p:nvPr>
            <p:ph type="ftr" sz="quarter" idx="11"/>
          </p:nvPr>
        </p:nvSpPr>
        <p:spPr/>
        <p:txBody>
          <a:bodyPr/>
          <a:lstStyle/>
          <a:p>
            <a:endParaRPr lang="en-CA"/>
          </a:p>
        </p:txBody>
      </p:sp>
      <p:sp>
        <p:nvSpPr>
          <p:cNvPr id="9" name="Slide Number Placeholder 8"/>
          <p:cNvSpPr>
            <a:spLocks noGrp="1"/>
          </p:cNvSpPr>
          <p:nvPr>
            <p:ph type="sldNum" sz="quarter" idx="12"/>
          </p:nvPr>
        </p:nvSpPr>
        <p:spPr/>
        <p:txBody>
          <a:bodyPr/>
          <a:lstStyle/>
          <a:p>
            <a:fld id="{D78186FD-CDBD-4129-A295-4B8F584E9867}" type="slidenum">
              <a:rPr lang="en-CA" smtClean="0"/>
              <a:pPr/>
              <a:t>‹#›</a:t>
            </a:fld>
            <a:endParaRPr lang="en-C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E17B38CA-AEA1-4A0F-9786-6F89E069EA94}" type="datetimeFigureOut">
              <a:rPr lang="en-US" smtClean="0"/>
              <a:pPr/>
              <a:t>6/4/2010</a:t>
            </a:fld>
            <a:endParaRPr lang="en-CA"/>
          </a:p>
        </p:txBody>
      </p:sp>
      <p:sp>
        <p:nvSpPr>
          <p:cNvPr id="4" name="Footer Placeholder 3"/>
          <p:cNvSpPr>
            <a:spLocks noGrp="1"/>
          </p:cNvSpPr>
          <p:nvPr>
            <p:ph type="ftr" sz="quarter" idx="11"/>
          </p:nvPr>
        </p:nvSpPr>
        <p:spPr/>
        <p:txBody>
          <a:bodyPr/>
          <a:lstStyle/>
          <a:p>
            <a:endParaRPr lang="en-CA"/>
          </a:p>
        </p:txBody>
      </p:sp>
      <p:sp>
        <p:nvSpPr>
          <p:cNvPr id="5" name="Slide Number Placeholder 4"/>
          <p:cNvSpPr>
            <a:spLocks noGrp="1"/>
          </p:cNvSpPr>
          <p:nvPr>
            <p:ph type="sldNum" sz="quarter" idx="12"/>
          </p:nvPr>
        </p:nvSpPr>
        <p:spPr/>
        <p:txBody>
          <a:bodyPr/>
          <a:lstStyle/>
          <a:p>
            <a:fld id="{D78186FD-CDBD-4129-A295-4B8F584E9867}" type="slidenum">
              <a:rPr lang="en-CA" smtClean="0"/>
              <a:pPr/>
              <a:t>‹#›</a:t>
            </a:fld>
            <a:endParaRPr lang="en-C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17B38CA-AEA1-4A0F-9786-6F89E069EA94}" type="datetimeFigureOut">
              <a:rPr lang="en-US" smtClean="0"/>
              <a:pPr/>
              <a:t>6/4/2010</a:t>
            </a:fld>
            <a:endParaRPr lang="en-CA"/>
          </a:p>
        </p:txBody>
      </p:sp>
      <p:sp>
        <p:nvSpPr>
          <p:cNvPr id="3" name="Footer Placeholder 2"/>
          <p:cNvSpPr>
            <a:spLocks noGrp="1"/>
          </p:cNvSpPr>
          <p:nvPr>
            <p:ph type="ftr" sz="quarter" idx="11"/>
          </p:nvPr>
        </p:nvSpPr>
        <p:spPr/>
        <p:txBody>
          <a:bodyPr/>
          <a:lstStyle/>
          <a:p>
            <a:endParaRPr lang="en-CA"/>
          </a:p>
        </p:txBody>
      </p:sp>
      <p:sp>
        <p:nvSpPr>
          <p:cNvPr id="4" name="Slide Number Placeholder 3"/>
          <p:cNvSpPr>
            <a:spLocks noGrp="1"/>
          </p:cNvSpPr>
          <p:nvPr>
            <p:ph type="sldNum" sz="quarter" idx="12"/>
          </p:nvPr>
        </p:nvSpPr>
        <p:spPr/>
        <p:txBody>
          <a:bodyPr/>
          <a:lstStyle/>
          <a:p>
            <a:fld id="{D78186FD-CDBD-4129-A295-4B8F584E9867}" type="slidenum">
              <a:rPr lang="en-CA" smtClean="0"/>
              <a:pPr/>
              <a:t>‹#›</a:t>
            </a:fld>
            <a:endParaRPr lang="en-C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17B38CA-AEA1-4A0F-9786-6F89E069EA94}" type="datetimeFigureOut">
              <a:rPr lang="en-US" smtClean="0"/>
              <a:pPr/>
              <a:t>6/4/2010</a:t>
            </a:fld>
            <a:endParaRPr lang="en-CA"/>
          </a:p>
        </p:txBody>
      </p:sp>
      <p:sp>
        <p:nvSpPr>
          <p:cNvPr id="6" name="Footer Placeholder 5"/>
          <p:cNvSpPr>
            <a:spLocks noGrp="1"/>
          </p:cNvSpPr>
          <p:nvPr>
            <p:ph type="ftr" sz="quarter" idx="11"/>
          </p:nvPr>
        </p:nvSpPr>
        <p:spPr/>
        <p:txBody>
          <a:bodyPr/>
          <a:lstStyle/>
          <a:p>
            <a:endParaRPr lang="en-CA"/>
          </a:p>
        </p:txBody>
      </p:sp>
      <p:sp>
        <p:nvSpPr>
          <p:cNvPr id="7" name="Slide Number Placeholder 6"/>
          <p:cNvSpPr>
            <a:spLocks noGrp="1"/>
          </p:cNvSpPr>
          <p:nvPr>
            <p:ph type="sldNum" sz="quarter" idx="12"/>
          </p:nvPr>
        </p:nvSpPr>
        <p:spPr/>
        <p:txBody>
          <a:bodyPr/>
          <a:lstStyle/>
          <a:p>
            <a:fld id="{D78186FD-CDBD-4129-A295-4B8F584E9867}" type="slidenum">
              <a:rPr lang="en-CA" smtClean="0"/>
              <a:pPr/>
              <a:t>‹#›</a:t>
            </a:fld>
            <a:endParaRPr lang="en-C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E17B38CA-AEA1-4A0F-9786-6F89E069EA94}" type="datetimeFigureOut">
              <a:rPr lang="en-US" smtClean="0"/>
              <a:pPr/>
              <a:t>6/4/2010</a:t>
            </a:fld>
            <a:endParaRPr lang="en-CA"/>
          </a:p>
        </p:txBody>
      </p:sp>
      <p:sp>
        <p:nvSpPr>
          <p:cNvPr id="6" name="Footer Placeholder 5"/>
          <p:cNvSpPr>
            <a:spLocks noGrp="1"/>
          </p:cNvSpPr>
          <p:nvPr>
            <p:ph type="ftr" sz="quarter" idx="11"/>
          </p:nvPr>
        </p:nvSpPr>
        <p:spPr/>
        <p:txBody>
          <a:bodyPr/>
          <a:lstStyle/>
          <a:p>
            <a:endParaRPr lang="en-CA"/>
          </a:p>
        </p:txBody>
      </p:sp>
      <p:sp>
        <p:nvSpPr>
          <p:cNvPr id="7" name="Slide Number Placeholder 6"/>
          <p:cNvSpPr>
            <a:spLocks noGrp="1"/>
          </p:cNvSpPr>
          <p:nvPr>
            <p:ph type="sldNum" sz="quarter" idx="12"/>
          </p:nvPr>
        </p:nvSpPr>
        <p:spPr>
          <a:xfrm>
            <a:off x="8077200" y="6356350"/>
            <a:ext cx="609600" cy="365125"/>
          </a:xfrm>
        </p:spPr>
        <p:txBody>
          <a:bodyPr/>
          <a:lstStyle/>
          <a:p>
            <a:fld id="{D78186FD-CDBD-4129-A295-4B8F584E9867}" type="slidenum">
              <a:rPr lang="en-CA" smtClean="0"/>
              <a:pPr/>
              <a:t>‹#›</a:t>
            </a:fld>
            <a:endParaRPr lang="en-CA"/>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E17B38CA-AEA1-4A0F-9786-6F89E069EA94}" type="datetimeFigureOut">
              <a:rPr lang="en-US" smtClean="0"/>
              <a:pPr/>
              <a:t>6/4/2010</a:t>
            </a:fld>
            <a:endParaRPr lang="en-CA"/>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CA"/>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D78186FD-CDBD-4129-A295-4B8F584E9867}" type="slidenum">
              <a:rPr lang="en-CA" smtClean="0"/>
              <a:pPr/>
              <a:t>‹#›</a:t>
            </a:fld>
            <a:endParaRPr lang="en-CA"/>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030281"/>
            <a:ext cx="7772400" cy="1470025"/>
          </a:xfrm>
        </p:spPr>
        <p:txBody>
          <a:bodyPr/>
          <a:lstStyle/>
          <a:p>
            <a:r>
              <a:rPr lang="en-CA" dirty="0" smtClean="0"/>
              <a:t>Confederation</a:t>
            </a:r>
            <a:endParaRPr lang="en-CA" dirty="0"/>
          </a:p>
        </p:txBody>
      </p:sp>
      <p:sp>
        <p:nvSpPr>
          <p:cNvPr id="3" name="Subtitle 2"/>
          <p:cNvSpPr>
            <a:spLocks noGrp="1"/>
          </p:cNvSpPr>
          <p:nvPr>
            <p:ph type="subTitle" idx="1"/>
          </p:nvPr>
        </p:nvSpPr>
        <p:spPr>
          <a:xfrm>
            <a:off x="533400" y="2571744"/>
            <a:ext cx="7854696" cy="486216"/>
          </a:xfrm>
        </p:spPr>
        <p:txBody>
          <a:bodyPr>
            <a:normAutofit lnSpcReduction="10000"/>
          </a:bodyPr>
          <a:lstStyle/>
          <a:p>
            <a:r>
              <a:rPr lang="en-CA" dirty="0" smtClean="0"/>
              <a:t>The Deal is Made...</a:t>
            </a:r>
            <a:endParaRPr lang="en-CA"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The Quebec Conference</a:t>
            </a:r>
            <a:endParaRPr lang="en-CA" dirty="0"/>
          </a:p>
        </p:txBody>
      </p:sp>
      <p:sp>
        <p:nvSpPr>
          <p:cNvPr id="3" name="Content Placeholder 2"/>
          <p:cNvSpPr>
            <a:spLocks noGrp="1"/>
          </p:cNvSpPr>
          <p:nvPr>
            <p:ph idx="1"/>
          </p:nvPr>
        </p:nvSpPr>
        <p:spPr/>
        <p:txBody>
          <a:bodyPr>
            <a:normAutofit lnSpcReduction="10000"/>
          </a:bodyPr>
          <a:lstStyle/>
          <a:p>
            <a:endParaRPr lang="en-CA" dirty="0" smtClean="0"/>
          </a:p>
          <a:p>
            <a:r>
              <a:rPr lang="en-CA" dirty="0" smtClean="0"/>
              <a:t>October, 1864 – approximately a month after the Charlottetown Conference</a:t>
            </a:r>
          </a:p>
          <a:p>
            <a:r>
              <a:rPr lang="en-CA" dirty="0" smtClean="0"/>
              <a:t>Many of the issues that were introduced at the Charlottetown Conference were discussed</a:t>
            </a:r>
          </a:p>
          <a:p>
            <a:r>
              <a:rPr lang="en-CA" dirty="0" smtClean="0"/>
              <a:t>It was a long process but eventually 72 points or “resolutions” decided upon – these formed the basis of the agreement to form a Union of the BNA colonies. </a:t>
            </a:r>
          </a:p>
          <a:p>
            <a:r>
              <a:rPr lang="en-CA" dirty="0" smtClean="0"/>
              <a:t>Although the politicians agreed, the people of the colonies were often undecided or simply did not agree.  Therefore, the process was not a simple one...</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Rights for Regions</a:t>
            </a:r>
            <a:endParaRPr lang="en-CA" dirty="0"/>
          </a:p>
        </p:txBody>
      </p:sp>
      <p:sp>
        <p:nvSpPr>
          <p:cNvPr id="3" name="Content Placeholder 2"/>
          <p:cNvSpPr>
            <a:spLocks noGrp="1"/>
          </p:cNvSpPr>
          <p:nvPr>
            <p:ph idx="1"/>
          </p:nvPr>
        </p:nvSpPr>
        <p:spPr/>
        <p:txBody>
          <a:bodyPr>
            <a:normAutofit fontScale="77500" lnSpcReduction="20000"/>
          </a:bodyPr>
          <a:lstStyle/>
          <a:p>
            <a:r>
              <a:rPr lang="en-CA" dirty="0" smtClean="0"/>
              <a:t>All of the colonies involved in the Confederation negotiations wanted to protect their regional rights.</a:t>
            </a:r>
          </a:p>
          <a:p>
            <a:r>
              <a:rPr lang="en-CA" dirty="0" smtClean="0"/>
              <a:t>None of the colonies (besides Canada West) really wanted to create a central government that took away regional power and decision making abilities.</a:t>
            </a:r>
          </a:p>
          <a:p>
            <a:r>
              <a:rPr lang="en-CA" dirty="0" smtClean="0"/>
              <a:t>During a debate in 1865 – Sir John A. MacDonald summed up the problem by mentioning:</a:t>
            </a:r>
          </a:p>
          <a:p>
            <a:pPr lvl="1"/>
            <a:r>
              <a:rPr lang="en-CA" dirty="0" smtClean="0"/>
              <a:t>The people of Canada East felt that their institutions and laws may be threatened by Confederation and that any ideas that would not guarantee the individuality of Canada East would not be accepted by the people who live there.</a:t>
            </a:r>
          </a:p>
          <a:p>
            <a:pPr lvl="1"/>
            <a:r>
              <a:rPr lang="en-CA" dirty="0" smtClean="0"/>
              <a:t>Also, the Maritime provinces were just as concerned about losing their individuality and decision making power.</a:t>
            </a:r>
          </a:p>
          <a:p>
            <a:pPr lvl="1"/>
            <a:r>
              <a:rPr lang="en-CA" dirty="0" smtClean="0"/>
              <a:t>Therefore, MacDonald concluded that the idea of Confederation must be abandoned altogether, or an idea must be decided upon which preserves the provinces as separate political organizations in some way.</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The BNA Act</a:t>
            </a:r>
            <a:endParaRPr lang="en-CA" dirty="0"/>
          </a:p>
        </p:txBody>
      </p:sp>
      <p:sp>
        <p:nvSpPr>
          <p:cNvPr id="3" name="Content Placeholder 2"/>
          <p:cNvSpPr>
            <a:spLocks noGrp="1"/>
          </p:cNvSpPr>
          <p:nvPr>
            <p:ph idx="1"/>
          </p:nvPr>
        </p:nvSpPr>
        <p:spPr/>
        <p:txBody>
          <a:bodyPr>
            <a:normAutofit/>
          </a:bodyPr>
          <a:lstStyle/>
          <a:p>
            <a:r>
              <a:rPr lang="en-CA" dirty="0" smtClean="0"/>
              <a:t>John A. MacDonald, along with George-Etienne Cartier, wrote the act that established Confederation: the British North American Act which would eventually be passed in Britain in 1867 at the London Conference</a:t>
            </a:r>
          </a:p>
          <a:p>
            <a:r>
              <a:rPr lang="en-CA" dirty="0" smtClean="0"/>
              <a:t>All of the colonies decided to join Confederation, except for Prince Edward Island and Newfoundland – both of them thought that Confederation would have more disadvantages than advantages – especially from increased taxation.  </a:t>
            </a:r>
          </a:p>
          <a:p>
            <a:endParaRPr lang="en-CA"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The BNA Act</a:t>
            </a:r>
            <a:endParaRPr lang="en-CA" dirty="0"/>
          </a:p>
        </p:txBody>
      </p:sp>
      <p:sp>
        <p:nvSpPr>
          <p:cNvPr id="3" name="Content Placeholder 2"/>
          <p:cNvSpPr>
            <a:spLocks noGrp="1"/>
          </p:cNvSpPr>
          <p:nvPr>
            <p:ph idx="1"/>
          </p:nvPr>
        </p:nvSpPr>
        <p:spPr/>
        <p:txBody>
          <a:bodyPr>
            <a:normAutofit fontScale="85000" lnSpcReduction="20000"/>
          </a:bodyPr>
          <a:lstStyle/>
          <a:p>
            <a:pPr>
              <a:buNone/>
            </a:pPr>
            <a:r>
              <a:rPr lang="en-CA" dirty="0" smtClean="0"/>
              <a:t>Key Points:</a:t>
            </a:r>
          </a:p>
          <a:p>
            <a:r>
              <a:rPr lang="en-CA" dirty="0" smtClean="0"/>
              <a:t>The act established English and French as the languages of Parliament</a:t>
            </a:r>
          </a:p>
          <a:p>
            <a:r>
              <a:rPr lang="en-CA" dirty="0" smtClean="0"/>
              <a:t>It created a division of powers between the federal and provincial governments</a:t>
            </a:r>
          </a:p>
          <a:p>
            <a:r>
              <a:rPr lang="en-CA" dirty="0" smtClean="0"/>
              <a:t>It gave the federal government the power to make laws for the “peace, order, and good government” of Canada</a:t>
            </a:r>
          </a:p>
          <a:p>
            <a:r>
              <a:rPr lang="en-CA" dirty="0" smtClean="0"/>
              <a:t>It gave the federal government the power to protect the rights of Catholic or Protestant minorities in any province in the future</a:t>
            </a:r>
          </a:p>
          <a:p>
            <a:r>
              <a:rPr lang="en-CA" dirty="0" smtClean="0"/>
              <a:t>It established representation by population (rep by pop) in Canada’s House of Commons (the main parliamentary assembly) – this gave Ontario the most seats in the House of Commons.</a:t>
            </a:r>
          </a:p>
          <a:p>
            <a:r>
              <a:rPr lang="en-CA" dirty="0" smtClean="0"/>
              <a:t>The act guaranteed that the federal government would pay for a railway linking the Maritimes with central Canada.</a:t>
            </a:r>
          </a:p>
          <a:p>
            <a:endParaRPr lang="en-CA"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The BNA Act</a:t>
            </a:r>
            <a:endParaRPr lang="en-CA" dirty="0"/>
          </a:p>
        </p:txBody>
      </p:sp>
      <p:graphicFrame>
        <p:nvGraphicFramePr>
          <p:cNvPr id="4" name="Content Placeholder 3"/>
          <p:cNvGraphicFramePr>
            <a:graphicFrameLocks noGrp="1"/>
          </p:cNvGraphicFramePr>
          <p:nvPr>
            <p:ph idx="1"/>
          </p:nvPr>
        </p:nvGraphicFramePr>
        <p:xfrm>
          <a:off x="642910" y="1928802"/>
          <a:ext cx="8229600" cy="438943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Oval 4"/>
          <p:cNvSpPr/>
          <p:nvPr/>
        </p:nvSpPr>
        <p:spPr>
          <a:xfrm>
            <a:off x="3714744" y="2643182"/>
            <a:ext cx="2143140" cy="3286148"/>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buFontTx/>
              <a:buChar char="-"/>
            </a:pPr>
            <a:r>
              <a:rPr lang="en-CA" sz="1400" dirty="0" smtClean="0"/>
              <a:t>Agriculture</a:t>
            </a:r>
          </a:p>
          <a:p>
            <a:pPr algn="ctr">
              <a:buFontTx/>
              <a:buChar char="-"/>
            </a:pPr>
            <a:r>
              <a:rPr lang="en-CA" sz="1400" dirty="0" smtClean="0"/>
              <a:t>Immigration</a:t>
            </a:r>
          </a:p>
          <a:p>
            <a:pPr algn="ctr">
              <a:buFontTx/>
              <a:buChar char="-"/>
            </a:pPr>
            <a:r>
              <a:rPr lang="en-CA" sz="1400" dirty="0" smtClean="0"/>
              <a:t>Taxation</a:t>
            </a:r>
          </a:p>
          <a:p>
            <a:pPr algn="ctr"/>
            <a:endParaRPr lang="en-CA"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The Maritime Provinces</a:t>
            </a:r>
            <a:endParaRPr lang="en-CA" dirty="0"/>
          </a:p>
        </p:txBody>
      </p:sp>
      <p:sp>
        <p:nvSpPr>
          <p:cNvPr id="3" name="Content Placeholder 2"/>
          <p:cNvSpPr>
            <a:spLocks noGrp="1"/>
          </p:cNvSpPr>
          <p:nvPr>
            <p:ph idx="1"/>
          </p:nvPr>
        </p:nvSpPr>
        <p:spPr/>
        <p:txBody>
          <a:bodyPr>
            <a:normAutofit fontScale="77500" lnSpcReduction="20000"/>
          </a:bodyPr>
          <a:lstStyle/>
          <a:p>
            <a:r>
              <a:rPr lang="en-CA" dirty="0" smtClean="0"/>
              <a:t>The Maritimes had strong economic ties with Britain and the British colonies in the Caribbean, but not very strong ties with Canada East and West.</a:t>
            </a:r>
          </a:p>
          <a:p>
            <a:r>
              <a:rPr lang="en-CA" dirty="0" smtClean="0"/>
              <a:t>Canada East and West offered economic benefits – many people in the Maritimes thought this made a lot of sense.</a:t>
            </a:r>
          </a:p>
          <a:p>
            <a:r>
              <a:rPr lang="en-CA" dirty="0" smtClean="0"/>
              <a:t>The </a:t>
            </a:r>
            <a:r>
              <a:rPr lang="en-CA" dirty="0" err="1" smtClean="0"/>
              <a:t>Canadas</a:t>
            </a:r>
            <a:r>
              <a:rPr lang="en-CA" dirty="0" smtClean="0"/>
              <a:t> promised a railway that would link up central Canada to the Maritimes – they also promised money for roads, bridges, and other things.</a:t>
            </a:r>
          </a:p>
          <a:p>
            <a:r>
              <a:rPr lang="en-CA" dirty="0" smtClean="0"/>
              <a:t>Although Confederation was unpopular in Nova Scotia, Charles Tupper (the leader of Nova Scotia’s assembly) decided to join Confederation.  Many people were disappointed with this.</a:t>
            </a:r>
          </a:p>
          <a:p>
            <a:r>
              <a:rPr lang="en-CA" dirty="0" smtClean="0"/>
              <a:t>As was previously mentioned, Newfoundland and PEI decided not to join.</a:t>
            </a:r>
          </a:p>
          <a:p>
            <a:r>
              <a:rPr lang="en-CA" dirty="0" smtClean="0"/>
              <a:t>New Brunswick did decide to join as they felt that their security and safety would be assured and that Confederation would help them out economically.</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CA" dirty="0" smtClean="0"/>
              <a:t>First Nations</a:t>
            </a:r>
            <a:endParaRPr lang="en-CA" dirty="0"/>
          </a:p>
        </p:txBody>
      </p:sp>
      <p:sp>
        <p:nvSpPr>
          <p:cNvPr id="3" name="Content Placeholder 2"/>
          <p:cNvSpPr>
            <a:spLocks noGrp="1"/>
          </p:cNvSpPr>
          <p:nvPr>
            <p:ph idx="1"/>
          </p:nvPr>
        </p:nvSpPr>
        <p:spPr/>
        <p:txBody>
          <a:bodyPr>
            <a:normAutofit fontScale="92500"/>
          </a:bodyPr>
          <a:lstStyle/>
          <a:p>
            <a:r>
              <a:rPr lang="en-CA" dirty="0" smtClean="0"/>
              <a:t>The First Nations Peoples of BNA were never consulted in any way during negotiations for Confederation.</a:t>
            </a:r>
          </a:p>
          <a:p>
            <a:r>
              <a:rPr lang="en-CA" dirty="0" smtClean="0"/>
              <a:t>In 1857 – 10 years before confederation – Britain passed the Gradual Civilization Act which required First Nations Peoples to give up their ways of life before they could be considered citizens with their right to vote.  Most First Nations refused to do this.</a:t>
            </a:r>
          </a:p>
          <a:p>
            <a:r>
              <a:rPr lang="en-CA" dirty="0" smtClean="0"/>
              <a:t>In 1867 – First Nations Peoples were made the responsibility of the federal government.</a:t>
            </a:r>
          </a:p>
          <a:p>
            <a:r>
              <a:rPr lang="en-CA" dirty="0" smtClean="0"/>
              <a:t>It was not until 1960 (almost 100 years after confederation) that people with “Indian Status” were allowed </a:t>
            </a:r>
            <a:r>
              <a:rPr lang="en-CA" smtClean="0"/>
              <a:t>to vote.  </a:t>
            </a: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61</TotalTime>
  <Words>758</Words>
  <Application>Microsoft Office PowerPoint</Application>
  <PresentationFormat>On-screen Show (4:3)</PresentationFormat>
  <Paragraphs>68</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Flow</vt:lpstr>
      <vt:lpstr>Confederation</vt:lpstr>
      <vt:lpstr>The Quebec Conference</vt:lpstr>
      <vt:lpstr>Rights for Regions</vt:lpstr>
      <vt:lpstr>The BNA Act</vt:lpstr>
      <vt:lpstr>The BNA Act</vt:lpstr>
      <vt:lpstr>The BNA Act</vt:lpstr>
      <vt:lpstr>The Maritime Provinces</vt:lpstr>
      <vt:lpstr>First Nations</vt:lpstr>
    </vt:vector>
  </TitlesOfParts>
  <Company>Strathcona-Tweedsmuir School</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Confederation</dc:title>
  <dc:creator>bodnark</dc:creator>
  <cp:lastModifiedBy>chapmar</cp:lastModifiedBy>
  <cp:revision>7</cp:revision>
  <dcterms:created xsi:type="dcterms:W3CDTF">2009-05-07T18:36:02Z</dcterms:created>
  <dcterms:modified xsi:type="dcterms:W3CDTF">2010-06-04T15:38:46Z</dcterms:modified>
</cp:coreProperties>
</file>

<file path=docProps/thumbnail.jpeg>
</file>